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1" r:id="rId12"/>
    <p:sldId id="380" r:id="rId13"/>
    <p:sldId id="382" r:id="rId14"/>
    <p:sldId id="38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>
        <p:scale>
          <a:sx n="75" d="100"/>
          <a:sy n="75" d="100"/>
        </p:scale>
        <p:origin x="-1205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27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1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80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21.04.2019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 userDrawn="1">
            <p:extLst/>
          </p:nvPr>
        </p:nvGraphicFramePr>
        <p:xfrm>
          <a:off x="-6546" y="25151"/>
          <a:ext cx="12156200" cy="137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3" imgW="17777520" imgH="2018880" progId="">
                  <p:embed/>
                </p:oleObj>
              </mc:Choice>
              <mc:Fallback>
                <p:oleObj r:id="rId3" imgW="17777520" imgH="201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546" y="25151"/>
                        <a:ext cx="12156200" cy="1379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648883"/>
            <a:ext cx="9128845" cy="60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GENEL MÜDÜRLÜĞÜ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41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7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4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26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6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7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24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86AF-DFB9-4C7D-997B-AEAD5AE71E61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CEC7-6699-4303-9450-D66F28821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2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" y="1816701"/>
            <a:ext cx="3295135" cy="3151279"/>
          </a:xfrm>
        </p:spPr>
      </p:pic>
      <p:sp>
        <p:nvSpPr>
          <p:cNvPr id="5" name="Metin kutusu 4"/>
          <p:cNvSpPr txBox="1"/>
          <p:nvPr/>
        </p:nvSpPr>
        <p:spPr>
          <a:xfrm>
            <a:off x="3681897" y="1816701"/>
            <a:ext cx="819664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2800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800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endParaRPr lang="tr-TR" dirty="0">
              <a:ln w="0"/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384437" y="3611905"/>
            <a:ext cx="4791568" cy="1569660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 YERİ YÖNETİMİ </a:t>
            </a:r>
          </a:p>
          <a:p>
            <a:pPr algn="ctr"/>
            <a:r>
              <a:rPr lang="tr-TR" sz="3200" b="1" dirty="0" smtClean="0">
                <a:ln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</a:p>
          <a:p>
            <a:pPr algn="ctr"/>
            <a:r>
              <a:rPr lang="tr-TR" sz="3200" b="1" dirty="0" smtClean="0">
                <a:ln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KOORDİNASYON</a:t>
            </a:r>
            <a:endParaRPr lang="tr-TR" sz="3200" b="1" dirty="0">
              <a:ln/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7499" y="1592588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YÖNETİMİ GÖREV DAĞILIMI</a:t>
            </a:r>
            <a:endParaRPr lang="tr-TR" altLang="tr-TR" sz="2400" b="1" dirty="0">
              <a:latin typeface="Calibri" panose="020F0502020204030204" pitchFamily="34" charset="0"/>
            </a:endParaRPr>
          </a:p>
        </p:txBody>
      </p:sp>
      <p:sp>
        <p:nvSpPr>
          <p:cNvPr id="9" name="Dikdörtgen 1"/>
          <p:cNvSpPr>
            <a:spLocks noChangeArrowheads="1"/>
          </p:cNvSpPr>
          <p:nvPr/>
        </p:nvSpPr>
        <p:spPr bwMode="auto">
          <a:xfrm>
            <a:off x="317499" y="2277035"/>
            <a:ext cx="67770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tr-TR" altLang="tr-TR" b="1" dirty="0" smtClean="0">
                <a:latin typeface="Calibri" panose="020F0502020204030204" pitchFamily="34" charset="0"/>
              </a:rPr>
              <a:t>Olay Yeri Yöneticisi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tr-TR" altLang="tr-TR" b="1" dirty="0" smtClean="0">
                <a:latin typeface="Calibri" panose="020F0502020204030204" pitchFamily="34" charset="0"/>
              </a:rPr>
              <a:t> Olay Yeri Yönetim Ekibi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000" dirty="0" smtClean="0">
                <a:latin typeface="Calibri" panose="020F0502020204030204" pitchFamily="34" charset="0"/>
              </a:rPr>
              <a:t>     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- </a:t>
            </a:r>
            <a:r>
              <a:rPr lang="tr-TR" altLang="tr-TR" sz="1600" dirty="0" smtClean="0">
                <a:latin typeface="Calibri" panose="020F0502020204030204" pitchFamily="34" charset="0"/>
              </a:rPr>
              <a:t>Haberleşme Sorumlusu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      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-</a:t>
            </a:r>
            <a:r>
              <a:rPr lang="tr-TR" altLang="tr-TR" sz="1600" dirty="0" smtClean="0">
                <a:latin typeface="Calibri" panose="020F0502020204030204" pitchFamily="34" charset="0"/>
              </a:rPr>
              <a:t> Lojistik Sorumlusu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      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-</a:t>
            </a:r>
            <a:r>
              <a:rPr lang="tr-TR" altLang="tr-TR" sz="1600" dirty="0" smtClean="0">
                <a:latin typeface="Calibri" panose="020F0502020204030204" pitchFamily="34" charset="0"/>
              </a:rPr>
              <a:t> Tıbbi Alan Sorumlusu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      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-</a:t>
            </a:r>
            <a:r>
              <a:rPr lang="tr-TR" altLang="tr-TR" sz="1600" dirty="0" smtClean="0">
                <a:latin typeface="Calibri" panose="020F0502020204030204" pitchFamily="34" charset="0"/>
              </a:rPr>
              <a:t> </a:t>
            </a:r>
            <a:r>
              <a:rPr lang="tr-TR" altLang="tr-TR" sz="1600" dirty="0" err="1" smtClean="0">
                <a:latin typeface="Calibri" panose="020F0502020204030204" pitchFamily="34" charset="0"/>
              </a:rPr>
              <a:t>Triyaj</a:t>
            </a:r>
            <a:r>
              <a:rPr lang="tr-TR" altLang="tr-TR" sz="1600" dirty="0" smtClean="0">
                <a:latin typeface="Calibri" panose="020F0502020204030204" pitchFamily="34" charset="0"/>
              </a:rPr>
              <a:t> Sorumlusu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      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-</a:t>
            </a:r>
            <a:r>
              <a:rPr lang="tr-TR" altLang="tr-TR" sz="1600" dirty="0" smtClean="0">
                <a:latin typeface="Calibri" panose="020F0502020204030204" pitchFamily="34" charset="0"/>
              </a:rPr>
              <a:t> Müdahale Sorumlusu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     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 - </a:t>
            </a:r>
            <a:r>
              <a:rPr lang="tr-TR" altLang="tr-TR" sz="1600" dirty="0" smtClean="0">
                <a:latin typeface="Calibri" panose="020F0502020204030204" pitchFamily="34" charset="0"/>
              </a:rPr>
              <a:t>Nakil Sorumlusu (Ambulans ve cenaze nakil aracı)</a:t>
            </a:r>
          </a:p>
        </p:txBody>
      </p:sp>
      <p:pic>
        <p:nvPicPr>
          <p:cNvPr id="8194" name="Picture 2" descr="LOJİSTİK ACİL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15" y="2472795"/>
            <a:ext cx="3823887" cy="1943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BULAN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38" y="4661645"/>
            <a:ext cx="3379927" cy="1775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ELSİZ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41" y="2277035"/>
            <a:ext cx="3428833" cy="2187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1"/>
          <p:cNvSpPr>
            <a:spLocks noChangeArrowheads="1"/>
          </p:cNvSpPr>
          <p:nvPr/>
        </p:nvSpPr>
        <p:spPr bwMode="auto">
          <a:xfrm>
            <a:off x="253999" y="1834643"/>
            <a:ext cx="486484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indent="268288">
              <a:lnSpc>
                <a:spcPct val="200000"/>
              </a:lnSpc>
            </a:pPr>
            <a:r>
              <a:rPr lang="tr-TR" altLang="tr-TR" sz="1600" b="1" dirty="0">
                <a:latin typeface="Calibri" pitchFamily="34" charset="0"/>
              </a:rPr>
              <a:t>TRİYAJ EKİBİ</a:t>
            </a:r>
          </a:p>
          <a:p>
            <a:pPr indent="268288" algn="just"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  <a:cs typeface="Times New Roman" pitchFamily="18" charset="0"/>
              </a:rPr>
              <a:t>Olayın bulunduğu alandaki müdahalenin önceliğini belirlemek için </a:t>
            </a:r>
            <a:r>
              <a:rPr lang="tr-TR" altLang="tr-TR" sz="1600" dirty="0" err="1">
                <a:latin typeface="Calibri" pitchFamily="34" charset="0"/>
                <a:cs typeface="Times New Roman" pitchFamily="18" charset="0"/>
              </a:rPr>
              <a:t>aciliyet</a:t>
            </a:r>
            <a:r>
              <a:rPr lang="tr-TR" altLang="tr-TR" sz="1600" dirty="0">
                <a:latin typeface="Calibri" pitchFamily="34" charset="0"/>
                <a:cs typeface="Times New Roman" pitchFamily="18" charset="0"/>
              </a:rPr>
              <a:t> durumunu kontrol ederek, sıraya koyar.</a:t>
            </a: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54000" y="4041495"/>
            <a:ext cx="486484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indent="268288" algn="just">
              <a:lnSpc>
                <a:spcPct val="200000"/>
              </a:lnSpc>
            </a:pPr>
            <a:r>
              <a:rPr lang="tr-TR" altLang="tr-TR" sz="1600" b="1" dirty="0">
                <a:latin typeface="Calibri" pitchFamily="34" charset="0"/>
              </a:rPr>
              <a:t>MÜDAHALE EKİBİ </a:t>
            </a:r>
          </a:p>
          <a:p>
            <a:pPr indent="268288" algn="just"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Olay yerinde bulunan hasta/yaralılara ‘</a:t>
            </a:r>
            <a:r>
              <a:rPr lang="tr-TR" altLang="tr-TR" sz="1600" dirty="0" err="1">
                <a:latin typeface="Calibri" pitchFamily="34" charset="0"/>
              </a:rPr>
              <a:t>Triyaj</a:t>
            </a:r>
            <a:r>
              <a:rPr lang="tr-TR" altLang="tr-TR" sz="1600" dirty="0">
                <a:latin typeface="Calibri" pitchFamily="34" charset="0"/>
              </a:rPr>
              <a:t> Ekibi’ </a:t>
            </a:r>
            <a:r>
              <a:rPr lang="tr-TR" altLang="tr-TR" sz="1600" dirty="0" err="1">
                <a:latin typeface="Calibri" pitchFamily="34" charset="0"/>
              </a:rPr>
              <a:t>nin</a:t>
            </a:r>
            <a:r>
              <a:rPr lang="tr-TR" altLang="tr-TR" sz="1600" dirty="0">
                <a:latin typeface="Calibri" pitchFamily="34" charset="0"/>
              </a:rPr>
              <a:t> yaptığı </a:t>
            </a:r>
            <a:r>
              <a:rPr lang="tr-TR" altLang="tr-TR" sz="1600" dirty="0" err="1">
                <a:latin typeface="Calibri" pitchFamily="34" charset="0"/>
              </a:rPr>
              <a:t>aciliyet</a:t>
            </a:r>
            <a:r>
              <a:rPr lang="tr-TR" altLang="tr-TR" sz="1600" dirty="0">
                <a:latin typeface="Calibri" pitchFamily="34" charset="0"/>
              </a:rPr>
              <a:t> sırasına göre müdahale ederek, tahliye için hazır hale getirir.</a:t>
            </a:r>
          </a:p>
        </p:txBody>
      </p:sp>
      <p:pic>
        <p:nvPicPr>
          <p:cNvPr id="14338" name="Picture 2" descr="afad müdahale ekib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63" y="1627000"/>
            <a:ext cx="6442521" cy="48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316678" y="1763426"/>
            <a:ext cx="115915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tr-TR" altLang="tr-TR" sz="1600" b="1" dirty="0">
                <a:latin typeface="Calibri" pitchFamily="34" charset="0"/>
              </a:rPr>
              <a:t>HABERLEŞME EKİBİ </a:t>
            </a:r>
            <a:endParaRPr lang="tr-TR" altLang="tr-TR" sz="1600" dirty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Olay yeri organizasyonu ile ilgili gelişmeleri gerekli kurumlara ve yönetim birimine bildirmek ve kayıt altına almakla görevlidir. </a:t>
            </a:r>
          </a:p>
          <a:p>
            <a:pPr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	</a:t>
            </a:r>
          </a:p>
        </p:txBody>
      </p:sp>
      <p:pic>
        <p:nvPicPr>
          <p:cNvPr id="13314" name="Picture 2" descr="haberleşme ekib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56" y="3281082"/>
            <a:ext cx="7966449" cy="31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317500" y="1918821"/>
            <a:ext cx="6562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r>
              <a:rPr lang="tr-TR" altLang="tr-TR" sz="1600" b="1" dirty="0">
                <a:latin typeface="Calibri" pitchFamily="34" charset="0"/>
              </a:rPr>
              <a:t>Sağlıklı bir olay yeri yönetimi için kayıt tutulması gerekir; 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317500" y="2394133"/>
            <a:ext cx="11766924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tr-TR" altLang="tr-TR" b="1" u="sng" dirty="0" smtClean="0">
                <a:latin typeface="Calibri" panose="020F0502020204030204" pitchFamily="34" charset="0"/>
              </a:rPr>
              <a:t>Tutulacak Kayıtlar </a:t>
            </a:r>
            <a:endParaRPr lang="tr-TR" altLang="tr-TR" u="sng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Kazazede Kayıt Formu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nn-NO" altLang="tr-TR" sz="1600" dirty="0" smtClean="0">
                <a:latin typeface="Calibri" panose="020F0502020204030204" pitchFamily="34" charset="0"/>
              </a:rPr>
              <a:t>Olay Yeri Tri</a:t>
            </a:r>
            <a:r>
              <a:rPr lang="tr-TR" altLang="tr-TR" sz="1600" dirty="0" smtClean="0">
                <a:latin typeface="Calibri" panose="020F0502020204030204" pitchFamily="34" charset="0"/>
              </a:rPr>
              <a:t>y</a:t>
            </a:r>
            <a:r>
              <a:rPr lang="nn-NO" altLang="tr-TR" sz="1600" dirty="0" smtClean="0">
                <a:latin typeface="Calibri" panose="020F0502020204030204" pitchFamily="34" charset="0"/>
              </a:rPr>
              <a:t>aj Kayıt Formu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Olay Yeri Müdahale Kayıt Formu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Olay Yeri Ambulans Sevk Formu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Değerli Eşya Kayıt Formu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Ekip Değişim Formu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Görev Sonlandırma Formu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tr-TR" altLang="tr-TR" sz="1600" dirty="0" smtClean="0">
              <a:latin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2577744" y="3268682"/>
            <a:ext cx="10515600" cy="513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44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EDİYORUZ.</a:t>
            </a:r>
          </a:p>
          <a:p>
            <a:endParaRPr lang="tr-TR" sz="4400" b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12669" y="698269"/>
            <a:ext cx="8811491" cy="5237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5" y="634313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Dikdörtgen 1"/>
          <p:cNvSpPr>
            <a:spLocks noChangeArrowheads="1"/>
          </p:cNvSpPr>
          <p:nvPr/>
        </p:nvSpPr>
        <p:spPr bwMode="auto">
          <a:xfrm>
            <a:off x="152813" y="2582769"/>
            <a:ext cx="6436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	Önceden belirlenen plan ve kurallar çerçevesinde ihtiyaca uygun, doğru ve zamanında müdahale ile yapılan işlemlerin bütününe </a:t>
            </a:r>
            <a:r>
              <a:rPr lang="tr-TR" altLang="tr-TR" sz="1600" b="1" dirty="0">
                <a:latin typeface="Calibri" pitchFamily="34" charset="0"/>
              </a:rPr>
              <a:t>olay yeri yönetimi </a:t>
            </a:r>
            <a:r>
              <a:rPr lang="tr-TR" altLang="tr-TR" sz="1600" dirty="0">
                <a:latin typeface="Calibri" pitchFamily="34" charset="0"/>
              </a:rPr>
              <a:t>denir.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52813" y="1845431"/>
            <a:ext cx="643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OLAY YERİ YÖNETİMİ NEDİR?</a:t>
            </a:r>
            <a:endParaRPr lang="tr-TR" sz="2400" b="1" dirty="0"/>
          </a:p>
        </p:txBody>
      </p:sp>
      <p:pic>
        <p:nvPicPr>
          <p:cNvPr id="4098" name="Picture 2" descr="https://www.trthaber.com/resimler/18000/19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71" y="1599856"/>
            <a:ext cx="4340674" cy="2891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LAY YERİ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5" y="4490910"/>
            <a:ext cx="4524001" cy="1875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218888" y="1665574"/>
            <a:ext cx="4624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r>
              <a:rPr lang="tr-TR" altLang="tr-TR" sz="1600" b="1" dirty="0">
                <a:latin typeface="Calibri" pitchFamily="34" charset="0"/>
              </a:rPr>
              <a:t>Olay Yeri Yönetimi, beş ana başlıkta toplanır;</a:t>
            </a:r>
            <a:endParaRPr lang="tr-TR" altLang="tr-TR" sz="1600" dirty="0">
              <a:latin typeface="Calibri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17498" y="2135840"/>
            <a:ext cx="1163245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tr-TR" altLang="tr-TR" sz="1600" b="1" dirty="0">
                <a:latin typeface="Calibri" pitchFamily="34" charset="0"/>
              </a:rPr>
              <a:t>	1- </a:t>
            </a:r>
            <a:r>
              <a:rPr lang="it-IT" altLang="tr-TR" sz="1600" b="1" dirty="0">
                <a:latin typeface="Calibri" pitchFamily="34" charset="0"/>
              </a:rPr>
              <a:t>Olay</a:t>
            </a:r>
            <a:r>
              <a:rPr lang="tr-TR" altLang="tr-TR" sz="1600" b="1" dirty="0">
                <a:latin typeface="Calibri" pitchFamily="34" charset="0"/>
              </a:rPr>
              <a:t> Türünün </a:t>
            </a:r>
            <a:r>
              <a:rPr lang="it-IT" altLang="tr-TR" sz="1600" b="1" dirty="0">
                <a:latin typeface="Calibri" pitchFamily="34" charset="0"/>
              </a:rPr>
              <a:t>Tespit Edilmesi</a:t>
            </a:r>
            <a:r>
              <a:rPr lang="tr-TR" altLang="tr-TR" sz="1600" b="1" dirty="0">
                <a:latin typeface="Calibri" pitchFamily="34" charset="0"/>
              </a:rPr>
              <a:t>:</a:t>
            </a:r>
            <a:r>
              <a:rPr lang="it-IT" altLang="tr-TR" sz="1600" b="1" dirty="0">
                <a:latin typeface="Calibri" pitchFamily="34" charset="0"/>
              </a:rPr>
              <a:t> </a:t>
            </a:r>
            <a:r>
              <a:rPr lang="it-IT" altLang="tr-TR" sz="1600" dirty="0">
                <a:latin typeface="Calibri" pitchFamily="34" charset="0"/>
              </a:rPr>
              <a:t>Yeri, Zamanı, Ne olduğu (Patlama,Deprem,</a:t>
            </a:r>
            <a:r>
              <a:rPr lang="tr-TR" altLang="tr-TR" sz="1600" dirty="0">
                <a:latin typeface="Calibri" pitchFamily="34" charset="0"/>
              </a:rPr>
              <a:t> </a:t>
            </a:r>
            <a:r>
              <a:rPr lang="it-IT" altLang="tr-TR" sz="1600" dirty="0">
                <a:latin typeface="Calibri" pitchFamily="34" charset="0"/>
              </a:rPr>
              <a:t>Sel,</a:t>
            </a:r>
            <a:r>
              <a:rPr lang="tr-TR" altLang="tr-TR" sz="1600" dirty="0">
                <a:latin typeface="Calibri" pitchFamily="34" charset="0"/>
              </a:rPr>
              <a:t> </a:t>
            </a:r>
            <a:r>
              <a:rPr lang="it-IT" altLang="tr-TR" sz="1600" dirty="0">
                <a:latin typeface="Calibri" pitchFamily="34" charset="0"/>
              </a:rPr>
              <a:t>Trafik</a:t>
            </a:r>
            <a:r>
              <a:rPr lang="tr-TR" altLang="tr-TR" sz="1600" dirty="0">
                <a:latin typeface="Calibri" pitchFamily="34" charset="0"/>
              </a:rPr>
              <a:t> </a:t>
            </a:r>
            <a:r>
              <a:rPr lang="it-IT" altLang="tr-TR" sz="1600" dirty="0">
                <a:latin typeface="Calibri" pitchFamily="34" charset="0"/>
              </a:rPr>
              <a:t>Kazası</a:t>
            </a:r>
            <a:r>
              <a:rPr lang="tr-TR" altLang="tr-TR" sz="1600" dirty="0">
                <a:latin typeface="Calibri" pitchFamily="34" charset="0"/>
              </a:rPr>
              <a:t> </a:t>
            </a:r>
            <a:r>
              <a:rPr lang="tr-TR" altLang="tr-TR" sz="1600" dirty="0" err="1">
                <a:latin typeface="Calibri" pitchFamily="34" charset="0"/>
              </a:rPr>
              <a:t>v.b</a:t>
            </a:r>
            <a:r>
              <a:rPr lang="tr-TR" altLang="tr-TR" sz="1600" dirty="0">
                <a:latin typeface="Calibri" pitchFamily="34" charset="0"/>
              </a:rPr>
              <a:t>.</a:t>
            </a:r>
            <a:r>
              <a:rPr lang="it-IT" altLang="tr-TR" sz="1600" dirty="0">
                <a:latin typeface="Calibri" pitchFamily="34" charset="0"/>
              </a:rPr>
              <a:t>) </a:t>
            </a:r>
            <a:r>
              <a:rPr lang="tr-TR" altLang="tr-TR" sz="1600" dirty="0">
                <a:latin typeface="Calibri" pitchFamily="34" charset="0"/>
              </a:rPr>
              <a:t>gibi</a:t>
            </a:r>
            <a:r>
              <a:rPr lang="tr-TR" altLang="tr-TR" sz="1600" dirty="0" smtClean="0">
                <a:latin typeface="Calibri" pitchFamily="34" charset="0"/>
              </a:rPr>
              <a:t>.</a:t>
            </a:r>
            <a:endParaRPr lang="it-IT" altLang="tr-TR" sz="1600" dirty="0">
              <a:latin typeface="Calibri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	</a:t>
            </a:r>
            <a:r>
              <a:rPr lang="tr-TR" altLang="tr-TR" sz="1600" b="1" dirty="0">
                <a:latin typeface="Calibri" pitchFamily="34" charset="0"/>
              </a:rPr>
              <a:t>2-</a:t>
            </a:r>
            <a:r>
              <a:rPr lang="tr-TR" altLang="tr-TR" sz="1600" dirty="0">
                <a:latin typeface="Calibri" pitchFamily="34" charset="0"/>
              </a:rPr>
              <a:t> </a:t>
            </a:r>
            <a:r>
              <a:rPr lang="tr-TR" altLang="tr-TR" sz="1600" b="1" dirty="0">
                <a:latin typeface="Calibri" pitchFamily="34" charset="0"/>
              </a:rPr>
              <a:t>İkincil Tehlikelerin Önlenmesi: </a:t>
            </a:r>
            <a:r>
              <a:rPr lang="tr-TR" altLang="tr-TR" sz="1600" dirty="0" smtClean="0">
                <a:latin typeface="Calibri" pitchFamily="34" charset="0"/>
              </a:rPr>
              <a:t>Olayın </a:t>
            </a:r>
            <a:r>
              <a:rPr lang="tr-TR" altLang="tr-TR" sz="1600" dirty="0">
                <a:latin typeface="Calibri" pitchFamily="34" charset="0"/>
              </a:rPr>
              <a:t>stabil hale getirilebilmesi yani ortaya çıkan hasarlara müdahale etmek ve ek hasarların oluşmasını önlemek. </a:t>
            </a:r>
            <a:endParaRPr lang="tr-TR" altLang="tr-TR" sz="1600" dirty="0" smtClean="0">
              <a:latin typeface="Calibri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tr-TR" altLang="tr-TR" sz="1600" b="1" dirty="0">
                <a:latin typeface="Calibri" pitchFamily="34" charset="0"/>
              </a:rPr>
              <a:t>	</a:t>
            </a:r>
            <a:r>
              <a:rPr lang="tr-TR" altLang="tr-TR" sz="1600" b="1" dirty="0" smtClean="0">
                <a:latin typeface="Calibri" pitchFamily="34" charset="0"/>
              </a:rPr>
              <a:t>3-</a:t>
            </a:r>
            <a:r>
              <a:rPr lang="tr-TR" altLang="tr-TR" sz="1600" dirty="0" smtClean="0">
                <a:latin typeface="Calibri" pitchFamily="34" charset="0"/>
              </a:rPr>
              <a:t> </a:t>
            </a:r>
            <a:r>
              <a:rPr lang="tr-TR" altLang="tr-TR" sz="1600" b="1" dirty="0">
                <a:latin typeface="Calibri" pitchFamily="34" charset="0"/>
              </a:rPr>
              <a:t>Mülkiyetin Korunması: </a:t>
            </a:r>
            <a:r>
              <a:rPr lang="tr-TR" altLang="tr-TR" sz="1600" dirty="0" smtClean="0">
                <a:latin typeface="Calibri" pitchFamily="34" charset="0"/>
              </a:rPr>
              <a:t>Olay </a:t>
            </a:r>
            <a:r>
              <a:rPr lang="tr-TR" altLang="tr-TR" sz="1600" dirty="0">
                <a:latin typeface="Calibri" pitchFamily="34" charset="0"/>
              </a:rPr>
              <a:t>bölgesindeki maddi ve manevi değer taşıyan varlıkların koruma altına alınması, raporlanması ve gerekli mercilere teslim edilmesi süreçleridir. </a:t>
            </a:r>
            <a:endParaRPr lang="tr-TR" altLang="tr-TR" sz="1600" dirty="0" smtClean="0">
              <a:latin typeface="Calibri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tr-TR" altLang="tr-TR" sz="1600" b="1" dirty="0">
                <a:latin typeface="Calibri" pitchFamily="34" charset="0"/>
              </a:rPr>
              <a:t>	</a:t>
            </a:r>
            <a:r>
              <a:rPr lang="tr-TR" altLang="tr-TR" sz="1600" b="1" dirty="0" smtClean="0">
                <a:latin typeface="Calibri" pitchFamily="34" charset="0"/>
              </a:rPr>
              <a:t>4-</a:t>
            </a:r>
            <a:r>
              <a:rPr lang="tr-TR" altLang="tr-TR" sz="1600" dirty="0" smtClean="0">
                <a:latin typeface="Calibri" pitchFamily="34" charset="0"/>
              </a:rPr>
              <a:t> </a:t>
            </a:r>
            <a:r>
              <a:rPr lang="tr-TR" altLang="tr-TR" sz="1600" b="1" dirty="0">
                <a:latin typeface="Calibri" pitchFamily="34" charset="0"/>
              </a:rPr>
              <a:t>Mevcut Kaynakları Etkin Olarak Kullanabilmek: </a:t>
            </a:r>
            <a:r>
              <a:rPr lang="tr-TR" altLang="tr-TR" sz="1600" dirty="0" smtClean="0">
                <a:latin typeface="Calibri" pitchFamily="34" charset="0"/>
              </a:rPr>
              <a:t>Personel </a:t>
            </a:r>
            <a:r>
              <a:rPr lang="tr-TR" altLang="tr-TR" sz="1600" dirty="0">
                <a:latin typeface="Calibri" pitchFamily="34" charset="0"/>
              </a:rPr>
              <a:t>ve malzemenin en etkin ve verimli şekilde kullanımının sağlanması</a:t>
            </a:r>
            <a:r>
              <a:rPr lang="tr-TR" altLang="tr-TR" sz="1600" dirty="0" smtClean="0">
                <a:latin typeface="Calibri" pitchFamily="34" charset="0"/>
              </a:rPr>
              <a:t>.</a:t>
            </a:r>
            <a:endParaRPr lang="tr-TR" altLang="tr-TR" sz="1600" dirty="0">
              <a:latin typeface="Calibri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tr-TR" altLang="tr-TR" sz="1600" dirty="0">
                <a:latin typeface="Calibri" pitchFamily="34" charset="0"/>
              </a:rPr>
              <a:t>	</a:t>
            </a:r>
            <a:r>
              <a:rPr lang="tr-TR" altLang="tr-TR" sz="1600" b="1" dirty="0">
                <a:latin typeface="Calibri" pitchFamily="34" charset="0"/>
              </a:rPr>
              <a:t>5-</a:t>
            </a:r>
            <a:r>
              <a:rPr lang="tr-TR" altLang="tr-TR" sz="1600" dirty="0">
                <a:latin typeface="Calibri" pitchFamily="34" charset="0"/>
              </a:rPr>
              <a:t> </a:t>
            </a:r>
            <a:r>
              <a:rPr lang="tr-TR" altLang="tr-TR" sz="1600" b="1" dirty="0">
                <a:latin typeface="Calibri" pitchFamily="34" charset="0"/>
              </a:rPr>
              <a:t>Zararların Azaltılması ve </a:t>
            </a:r>
            <a:r>
              <a:rPr lang="tr-TR" altLang="tr-TR" sz="1600" b="1" dirty="0" smtClean="0">
                <a:latin typeface="Calibri" pitchFamily="34" charset="0"/>
              </a:rPr>
              <a:t>Yönetilmesi: </a:t>
            </a:r>
            <a:r>
              <a:rPr lang="tr-TR" altLang="tr-TR" sz="1600" dirty="0" smtClean="0">
                <a:latin typeface="Calibri" pitchFamily="34" charset="0"/>
              </a:rPr>
              <a:t>Etkili </a:t>
            </a:r>
            <a:r>
              <a:rPr lang="tr-TR" altLang="tr-TR" sz="1600" dirty="0">
                <a:latin typeface="Calibri" pitchFamily="34" charset="0"/>
              </a:rPr>
              <a:t>ve yerinde bir müdahale ile risklerin tespiti ve oluşması muhtemel zararların en aza indirilmesi ve yönetilebilir olması</a:t>
            </a:r>
            <a:r>
              <a:rPr lang="tr-TR" altLang="tr-TR" sz="1600" dirty="0" smtClean="0">
                <a:latin typeface="Calibri" pitchFamily="34" charset="0"/>
              </a:rPr>
              <a:t>.</a:t>
            </a:r>
            <a:endParaRPr lang="tr-TR" altLang="tr-TR" sz="1600" b="1" dirty="0">
              <a:latin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3"/>
          <p:cNvSpPr>
            <a:spLocks noChangeArrowheads="1"/>
          </p:cNvSpPr>
          <p:nvPr/>
        </p:nvSpPr>
        <p:spPr bwMode="auto">
          <a:xfrm>
            <a:off x="309696" y="2451287"/>
            <a:ext cx="11605558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tr-TR" altLang="tr-TR" sz="16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altLang="tr-TR" b="1" u="sng" dirty="0" smtClean="0">
                <a:latin typeface="Calibri" panose="020F0502020204030204" pitchFamily="34" charset="0"/>
              </a:rPr>
              <a:t>HAZIRLIK</a:t>
            </a:r>
          </a:p>
          <a:p>
            <a:pPr>
              <a:lnSpc>
                <a:spcPct val="150000"/>
              </a:lnSpc>
              <a:defRPr/>
            </a:pPr>
            <a:endParaRPr lang="tr-TR" altLang="tr-TR" sz="1600" b="1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İyi yapılmış bir hazırlık olay yerinde daha sağlıklı ve hızlı karar almamızı sağlar,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altLang="tr-TR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Olay yerinde karşılaşılabilecek farklı olumsuzluklara karşı  etkin müdahale etme imkanı sağlar.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altLang="tr-TR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İyi planlanmış bir olay yeri yönetimi sonraki aşamaların aksamadan işlemesine imkan verir.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17499" y="1834643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ORGANİZASYONU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7499" y="1834643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ORGANİZASYONU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17499" y="2626677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b="1" u="sng" dirty="0" smtClean="0">
                <a:latin typeface="Calibri" panose="020F0502020204030204" pitchFamily="34" charset="0"/>
              </a:rPr>
              <a:t>BİLGİLER</a:t>
            </a:r>
            <a:endParaRPr lang="tr-TR" altLang="tr-TR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Olay yeri ile ilgili hangi bilgilere ihtiyaç var?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17498" y="4426386"/>
            <a:ext cx="11318689" cy="26161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altLang="tr-TR" b="1" u="sng" dirty="0">
                <a:latin typeface="Calibri" panose="020F0502020204030204" pitchFamily="34" charset="0"/>
              </a:rPr>
              <a:t>1-Alan:</a:t>
            </a:r>
            <a:r>
              <a:rPr lang="tr-TR" altLang="tr-TR" sz="1600" b="1" dirty="0">
                <a:latin typeface="Calibri" panose="020F0502020204030204" pitchFamily="34" charset="0"/>
              </a:rPr>
              <a:t> </a:t>
            </a:r>
            <a:endParaRPr lang="tr-TR" altLang="tr-TR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Alan kimliği,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Alana </a:t>
            </a:r>
            <a:r>
              <a:rPr lang="tr-TR" altLang="tr-TR" sz="1600" dirty="0">
                <a:latin typeface="Calibri" panose="020F0502020204030204" pitchFamily="34" charset="0"/>
              </a:rPr>
              <a:t>ulaşma yollarının ana </a:t>
            </a:r>
            <a:r>
              <a:rPr lang="tr-TR" altLang="tr-TR" sz="1600" dirty="0" smtClean="0">
                <a:latin typeface="Calibri" panose="020F0502020204030204" pitchFamily="34" charset="0"/>
              </a:rPr>
              <a:t>özellikleri </a:t>
            </a:r>
            <a:endParaRPr lang="tr-TR" altLang="tr-TR" sz="1600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tr-TR" altLang="tr-TR" sz="1600" b="1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tr-TR" altLang="tr-TR" sz="1600" b="1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tr-TR" altLang="tr-TR" b="1" u="sng" dirty="0" smtClean="0">
                <a:latin typeface="Calibri" panose="020F0502020204030204" pitchFamily="34" charset="0"/>
              </a:rPr>
              <a:t>2-Nüfus</a:t>
            </a:r>
            <a:r>
              <a:rPr lang="tr-TR" altLang="tr-TR" b="1" u="sng" dirty="0">
                <a:latin typeface="Calibri" panose="020F0502020204030204" pitchFamily="34" charset="0"/>
              </a:rPr>
              <a:t>:</a:t>
            </a:r>
            <a:r>
              <a:rPr lang="tr-TR" altLang="tr-TR" sz="1600" b="1" dirty="0">
                <a:latin typeface="Calibri" panose="020F0502020204030204" pitchFamily="34" charset="0"/>
              </a:rPr>
              <a:t> </a:t>
            </a:r>
            <a:endParaRPr lang="tr-TR" altLang="tr-TR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Etkilenen kişi sayısı ve özellikleri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Bölgenin tahliye edilme durumu? </a:t>
            </a:r>
          </a:p>
        </p:txBody>
      </p:sp>
      <p:pic>
        <p:nvPicPr>
          <p:cNvPr id="5122" name="Picture 2" descr="olay yeri krok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3" y="2368027"/>
            <a:ext cx="3931223" cy="26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7499" y="1834643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ORGANİZASYONU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17499" y="2803775"/>
            <a:ext cx="11713136" cy="26161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altLang="tr-TR" b="1" u="sng" dirty="0" smtClean="0">
                <a:latin typeface="Calibri" panose="020F0502020204030204" pitchFamily="34" charset="0"/>
              </a:rPr>
              <a:t>3-Tehlikeler: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 </a:t>
            </a:r>
            <a:endParaRPr lang="tr-TR" altLang="tr-TR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altLang="tr-TR" sz="1600" dirty="0">
                <a:latin typeface="Calibri" panose="020F0502020204030204" pitchFamily="34" charset="0"/>
              </a:rPr>
              <a:t>Olay ne</a:t>
            </a:r>
            <a:r>
              <a:rPr lang="tr-TR" altLang="tr-TR" sz="1600" dirty="0" err="1">
                <a:latin typeface="Calibri" panose="020F0502020204030204" pitchFamily="34" charset="0"/>
              </a:rPr>
              <a:t>dir</a:t>
            </a:r>
            <a:r>
              <a:rPr lang="tr-TR" altLang="tr-TR" sz="1600" dirty="0">
                <a:latin typeface="Calibri" panose="020F0502020204030204" pitchFamily="34" charset="0"/>
              </a:rPr>
              <a:t>?</a:t>
            </a:r>
            <a:r>
              <a:rPr lang="fi-FI" altLang="tr-TR" sz="1600" dirty="0">
                <a:latin typeface="Calibri" panose="020F0502020204030204" pitchFamily="34" charset="0"/>
              </a:rPr>
              <a:t> </a:t>
            </a:r>
            <a:endParaRPr lang="tr-TR" altLang="tr-TR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altLang="tr-TR" sz="1600" dirty="0">
                <a:latin typeface="Calibri" panose="020F0502020204030204" pitchFamily="34" charset="0"/>
              </a:rPr>
              <a:t>Ne zaman oldu? </a:t>
            </a:r>
            <a:endParaRPr lang="tr-TR" altLang="tr-TR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Devam ediyor mu?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İkincil bir olay riski var </a:t>
            </a:r>
            <a:r>
              <a:rPr lang="tr-TR" altLang="tr-TR" sz="1600" dirty="0" smtClean="0">
                <a:latin typeface="Calibri" panose="020F0502020204030204" pitchFamily="34" charset="0"/>
              </a:rPr>
              <a:t>mı?</a:t>
            </a:r>
            <a:endParaRPr lang="tr-TR" altLang="tr-TR" sz="1600" b="1" dirty="0" smtClean="0">
              <a:latin typeface="Calibri" panose="020F0502020204030204" pitchFamily="34" charset="0"/>
            </a:endParaRPr>
          </a:p>
          <a:p>
            <a:pPr marL="268288" indent="-268288">
              <a:lnSpc>
                <a:spcPct val="200000"/>
              </a:lnSpc>
              <a:defRPr/>
            </a:pPr>
            <a:r>
              <a:rPr lang="tr-TR" altLang="tr-TR" b="1" u="sng" dirty="0" smtClean="0">
                <a:latin typeface="Calibri" panose="020F0502020204030204" pitchFamily="34" charset="0"/>
              </a:rPr>
              <a:t>4-Kaynaklarımız:</a:t>
            </a:r>
            <a:r>
              <a:rPr lang="tr-TR" altLang="tr-TR" sz="1600" b="1" dirty="0" smtClean="0">
                <a:latin typeface="Calibri" panose="020F0502020204030204" pitchFamily="34" charset="0"/>
              </a:rPr>
              <a:t> </a:t>
            </a:r>
            <a:endParaRPr lang="tr-TR" altLang="tr-TR" sz="1600" dirty="0" smtClean="0">
              <a:latin typeface="Calibri" panose="020F0502020204030204" pitchFamily="34" charset="0"/>
            </a:endParaRPr>
          </a:p>
          <a:p>
            <a:pPr marL="268288" indent="-268288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 smtClean="0">
                <a:latin typeface="Calibri" panose="020F0502020204030204" pitchFamily="34" charset="0"/>
              </a:rPr>
              <a:t>İmkan </a:t>
            </a:r>
            <a:r>
              <a:rPr lang="tr-TR" altLang="tr-TR" sz="1600" dirty="0">
                <a:latin typeface="Calibri" panose="020F0502020204030204" pitchFamily="34" charset="0"/>
              </a:rPr>
              <a:t>ve kabiliyetimiz ne durumda? </a:t>
            </a:r>
          </a:p>
          <a:p>
            <a:pPr marL="268288" indent="-268288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Olay bölgesinde, ihtiyaç duyulan lojistik destek sağlanabiliyor mu?</a:t>
            </a:r>
          </a:p>
          <a:p>
            <a:pPr marL="268288" indent="-268288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1600" dirty="0">
                <a:latin typeface="Calibri" panose="020F0502020204030204" pitchFamily="34" charset="0"/>
              </a:rPr>
              <a:t>Finansal desteğimiz ne durumda?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7499" y="1592588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YÖNETİMİ VE KOORDİNASYONU</a:t>
            </a:r>
            <a:endParaRPr lang="tr-TR" altLang="tr-TR" sz="2400" b="1" dirty="0">
              <a:latin typeface="Calibri" panose="020F0502020204030204" pitchFamily="34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317499" y="2299258"/>
            <a:ext cx="116055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tr-TR" sz="1600" dirty="0">
                <a:latin typeface="Calibri" pitchFamily="34" charset="0"/>
              </a:rPr>
              <a:t>Olay yeri yönetimi müdahale aşamasında önemlidir. </a:t>
            </a:r>
          </a:p>
          <a:p>
            <a:pPr algn="just">
              <a:lnSpc>
                <a:spcPct val="150000"/>
              </a:lnSpc>
            </a:pPr>
            <a:r>
              <a:rPr lang="tr-TR" altLang="tr-TR" sz="1600" dirty="0">
                <a:latin typeface="Calibri" pitchFamily="34" charset="0"/>
              </a:rPr>
              <a:t>Olay yerine ulaşan profesyonel ekipler bilmelidir ki! </a:t>
            </a:r>
            <a:r>
              <a:rPr lang="tr-TR" altLang="tr-TR" sz="1600" dirty="0" smtClean="0">
                <a:latin typeface="Calibri" pitchFamily="34" charset="0"/>
              </a:rPr>
              <a:t>Halk </a:t>
            </a:r>
            <a:r>
              <a:rPr lang="tr-TR" altLang="tr-TR" sz="1600" dirty="0">
                <a:latin typeface="Calibri" pitchFamily="34" charset="0"/>
              </a:rPr>
              <a:t>ilk şoku atlattıktan sonra olaya müdahale etmeye başlar.</a:t>
            </a:r>
          </a:p>
        </p:txBody>
      </p:sp>
      <p:pic>
        <p:nvPicPr>
          <p:cNvPr id="9" name="Resim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32" y="3376097"/>
            <a:ext cx="4675054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44" y="3376097"/>
            <a:ext cx="46764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7499" y="1592588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YÖNETİMİ VE KOORDİNASYONU</a:t>
            </a:r>
            <a:endParaRPr lang="tr-TR" altLang="tr-TR" sz="2400" b="1" dirty="0">
              <a:latin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17498" y="2152276"/>
            <a:ext cx="116055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algn="just"/>
            <a:r>
              <a:rPr lang="tr-TR" altLang="tr-TR" sz="1600" dirty="0">
                <a:latin typeface="Calibri" pitchFamily="34" charset="0"/>
              </a:rPr>
              <a:t>Olay yerinde öngörülen durumlar olduğu gibi beklenmedik durumlarla da karşılaşılabilir. Bunlardan bazıları; 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4553521" y="3044928"/>
            <a:ext cx="2941918" cy="984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Calibri" panose="020F0502020204030204" pitchFamily="34" charset="0"/>
              </a:rPr>
              <a:t>Politik olarak hassas konular ve sürekli değişen ihtiyaçlar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Helvetica Light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216590" y="3038505"/>
            <a:ext cx="2948848" cy="9546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Calibri" panose="020F0502020204030204" pitchFamily="34" charset="0"/>
              </a:rPr>
              <a:t>Büyük bir ilgi ve ilgi ihtiyacı duyan kişiler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Helvetica Light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954101" y="3044928"/>
            <a:ext cx="2862219" cy="9702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Calibri" panose="020F0502020204030204" pitchFamily="34" charset="0"/>
              </a:rPr>
              <a:t>Kazazede yakınları, meraklı insanlar, yardım etmeye çalışanlar,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Helvetica Light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954101" y="4626457"/>
            <a:ext cx="2862219" cy="104647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Calibri" panose="020F0502020204030204" pitchFamily="34" charset="0"/>
              </a:rPr>
              <a:t>Hızlı ve anlık karar alma zorunluluğu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4553521" y="4653444"/>
            <a:ext cx="2941918" cy="104647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Calibri" panose="020F0502020204030204" pitchFamily="34" charset="0"/>
              </a:rPr>
              <a:t>Zayıflayan ya da kesilen haberleşme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8223520" y="4624809"/>
            <a:ext cx="2941918" cy="104647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Calibri" panose="020F0502020204030204" pitchFamily="34" charset="0"/>
              </a:rPr>
              <a:t>Tahmin edilemeyen sonuçlar, hassas halkla </a:t>
            </a:r>
            <a:r>
              <a:rPr lang="tr-TR" sz="1600" dirty="0" smtClean="0">
                <a:latin typeface="Calibri" panose="020F0502020204030204" pitchFamily="34" charset="0"/>
              </a:rPr>
              <a:t>ilişkiler</a:t>
            </a:r>
            <a:endParaRPr lang="tr-TR" sz="1600" dirty="0">
              <a:latin typeface="Calibri" panose="020F050202020403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07091"/>
            <a:ext cx="1548714" cy="148281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Dikdörtgen 6"/>
          <p:cNvSpPr/>
          <p:nvPr/>
        </p:nvSpPr>
        <p:spPr>
          <a:xfrm>
            <a:off x="1606378" y="700216"/>
            <a:ext cx="9012195" cy="428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28156" y="634314"/>
            <a:ext cx="9292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HİZMETLERİ GENEL MÜDÜRLÜĞÜ</a:t>
            </a:r>
          </a:p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(İŞYERİ SAĞLIK VE GÜVENLİK BİRİMİ DAİRE BAŞKANLIĞI)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17499" y="1592588"/>
            <a:ext cx="1160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latin typeface="Calibri" panose="020F0502020204030204" pitchFamily="34" charset="0"/>
              </a:rPr>
              <a:t>OLAY YERİ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YÖNETİMİ VE KOORDİNASYONU</a:t>
            </a:r>
            <a:endParaRPr lang="tr-TR" altLang="tr-TR" sz="2400" b="1" dirty="0">
              <a:latin typeface="Calibri" panose="020F0502020204030204" pitchFamily="34" charset="0"/>
            </a:endParaRPr>
          </a:p>
        </p:txBody>
      </p:sp>
      <p:sp>
        <p:nvSpPr>
          <p:cNvPr id="14" name="Dikdörtgen 1"/>
          <p:cNvSpPr>
            <a:spLocks noChangeArrowheads="1"/>
          </p:cNvSpPr>
          <p:nvPr/>
        </p:nvSpPr>
        <p:spPr bwMode="auto">
          <a:xfrm>
            <a:off x="317500" y="2233893"/>
            <a:ext cx="1160555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cs typeface="Arial" pitchFamily="34" charset="0"/>
              </a:defRPr>
            </a:lvl9pPr>
          </a:lstStyle>
          <a:p>
            <a:pPr marL="0" indent="268288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tr-TR" altLang="tr-TR" sz="1600" dirty="0">
                <a:latin typeface="Calibri" pitchFamily="34" charset="0"/>
              </a:rPr>
              <a:t>Bölgeye ulaşan ilk ekip, olay yeri yönetimini ve koordinasyonunu üstlenir, olayı değerlendirir, olay yerini sektörler, </a:t>
            </a:r>
            <a:r>
              <a:rPr lang="tr-TR" altLang="tr-TR" sz="1600" dirty="0" smtClean="0">
                <a:latin typeface="Calibri" pitchFamily="34" charset="0"/>
              </a:rPr>
              <a:t>güvenlik çemberlerini </a:t>
            </a:r>
            <a:r>
              <a:rPr lang="tr-TR" altLang="tr-TR" sz="1600" dirty="0">
                <a:latin typeface="Calibri" pitchFamily="34" charset="0"/>
              </a:rPr>
              <a:t>oluşturur, Olay Komuta Merkezinin yerini seçer, kolluk kuvvetleri ile irtibata geçerek emniyeti sağlar</a:t>
            </a:r>
            <a:r>
              <a:rPr lang="tr-TR" altLang="tr-TR" sz="1600" dirty="0" smtClean="0">
                <a:latin typeface="Calibri" pitchFamily="34" charset="0"/>
              </a:rPr>
              <a:t>.</a:t>
            </a:r>
          </a:p>
          <a:p>
            <a:pPr marL="0" indent="268288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tr-TR" altLang="tr-TR" sz="1600" dirty="0">
                <a:latin typeface="Calibri" pitchFamily="34" charset="0"/>
              </a:rPr>
              <a:t>Olay yerine birden fazla ekip gelmişse, müdahalenin daha etkin yapılabilmesi için görev paylaşımı yapılmalıdır. Böylece, her ekibin çalışacağı bir bölge olacaktır ve işler daha hızlı ilerleyecektir.</a:t>
            </a:r>
          </a:p>
          <a:p>
            <a:pPr marL="0" indent="268288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tr-TR" altLang="tr-TR" sz="1600" dirty="0">
                <a:latin typeface="Calibri" pitchFamily="34" charset="0"/>
              </a:rPr>
              <a:t>Müdahalenin daha etkin olabilmesi için </a:t>
            </a:r>
            <a:r>
              <a:rPr lang="tr-TR" altLang="tr-TR" sz="1600" dirty="0" err="1">
                <a:latin typeface="Calibri" pitchFamily="34" charset="0"/>
              </a:rPr>
              <a:t>triyaj</a:t>
            </a:r>
            <a:r>
              <a:rPr lang="tr-TR" altLang="tr-TR" sz="1600" dirty="0">
                <a:latin typeface="Calibri" pitchFamily="34" charset="0"/>
              </a:rPr>
              <a:t> yapılmalıdır.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376211" y="6366182"/>
            <a:ext cx="4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655</Words>
  <Application>Microsoft Office PowerPoint</Application>
  <PresentationFormat>Özel</PresentationFormat>
  <Paragraphs>123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0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Rafet BASAK</dc:creator>
  <cp:lastModifiedBy>Dell</cp:lastModifiedBy>
  <cp:revision>38</cp:revision>
  <dcterms:created xsi:type="dcterms:W3CDTF">2019-01-04T12:17:13Z</dcterms:created>
  <dcterms:modified xsi:type="dcterms:W3CDTF">2019-04-21T16:01:59Z</dcterms:modified>
</cp:coreProperties>
</file>