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0"/>
  </p:notes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  <p:sldId id="267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5587" autoAdjust="0"/>
  </p:normalViewPr>
  <p:slideViewPr>
    <p:cSldViewPr>
      <p:cViewPr>
        <p:scale>
          <a:sx n="66" d="100"/>
          <a:sy n="66" d="100"/>
        </p:scale>
        <p:origin x="-293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4E1CF-B910-4F9C-B9C1-BFF0A230FFDA}" type="datetimeFigureOut">
              <a:rPr lang="tr-TR" smtClean="0"/>
              <a:pPr/>
              <a:t>28.12.2022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8FC37-841E-4FA6-A493-1938BE693AA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1656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Gabor</a:t>
            </a:r>
            <a:r>
              <a:rPr lang="tr-TR" dirty="0" smtClean="0"/>
              <a:t> </a:t>
            </a:r>
            <a:r>
              <a:rPr lang="tr-TR" dirty="0" err="1" smtClean="0"/>
              <a:t>Mate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8FC37-841E-4FA6-A493-1938BE693AAC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03750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En az</a:t>
            </a:r>
            <a:r>
              <a:rPr lang="tr-TR" baseline="0" dirty="0" smtClean="0"/>
              <a:t> üçünün bir arada bulunması.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8FC37-841E-4FA6-A493-1938BE693AAC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66887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spcBef>
                <a:spcPct val="35000"/>
              </a:spcBef>
              <a:buSzPct val="105000"/>
              <a:buFont typeface="Courier New" panose="02070309020205020404" pitchFamily="49" charset="0"/>
              <a:buChar char="o"/>
            </a:pPr>
            <a:r>
              <a:rPr lang="tr-TR" altLang="tr-TR" sz="1200" dirty="0" smtClean="0"/>
              <a:t>Dr. Defne Yılmaz’ın madde bağımlılığı üzerine yaptığı bir araştırmada elde ettiği bulgulardan biri, babanın evde olmadığı ailelerdeki çocukların kullandıkları madde sayı ve çeşitlerinin artmasıdır.</a:t>
            </a:r>
          </a:p>
          <a:p>
            <a:pPr marL="342900" indent="-342900">
              <a:spcBef>
                <a:spcPct val="35000"/>
              </a:spcBef>
              <a:buSzPct val="105000"/>
              <a:buFont typeface="Courier New" panose="02070309020205020404" pitchFamily="49" charset="0"/>
              <a:buChar char="o"/>
            </a:pPr>
            <a:r>
              <a:rPr lang="tr-TR" altLang="tr-TR" sz="1200" dirty="0" smtClean="0"/>
              <a:t>«Antalya Dost Eli Projesi»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8FC37-841E-4FA6-A493-1938BE693AAC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23571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Alüminyum folyo örneği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8FC37-841E-4FA6-A493-1938BE693AAC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6257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Alüminyum folyo örneği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8FC37-841E-4FA6-A493-1938BE693AAC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62576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8FC37-841E-4FA6-A493-1938BE693AAC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09857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8FC37-841E-4FA6-A493-1938BE693AAC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09857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8FC37-841E-4FA6-A493-1938BE693AAC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09857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28.12.2022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28.12.2022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28.12.2022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28.12.2022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28.12.2022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28.12.2022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28.12.2022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28.12.2022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28.12.2022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BAĞIMLILIKLA MÜCADELEDE VE BİLİNÇLİ TEKNOLOJİ KULLANIMINDA AİLENİN ROLÜ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sz="2900" b="1" dirty="0" smtClean="0"/>
              <a:t>NURDAN BEGÜM KAPLAN SOYLU</a:t>
            </a:r>
          </a:p>
          <a:p>
            <a:r>
              <a:rPr lang="tr-TR" sz="2900" b="1" dirty="0" smtClean="0"/>
              <a:t>PSİKOLOJİK DANIŞMAN</a:t>
            </a:r>
            <a:endParaRPr lang="tr-TR" sz="2900" b="1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0"/>
            <a:ext cx="1491407" cy="149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95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MADDE BAĞIMLILIĞI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yapmalı? </a:t>
            </a:r>
          </a:p>
          <a:p>
            <a:pPr lvl="1"/>
            <a:r>
              <a:rPr lang="tr-TR" dirty="0" smtClean="0"/>
              <a:t>Eğer </a:t>
            </a:r>
            <a:r>
              <a:rPr lang="tr-TR" dirty="0"/>
              <a:t>kişi maddenin etkisi altında ise onunla bu durumda konuşmanın yararı olmaz.</a:t>
            </a:r>
          </a:p>
          <a:p>
            <a:pPr lvl="1"/>
            <a:r>
              <a:rPr lang="tr-TR" dirty="0"/>
              <a:t>Kendinizi hazır hissetmeden onunla konuşmayın</a:t>
            </a:r>
            <a:r>
              <a:rPr lang="tr-TR" dirty="0" smtClean="0"/>
              <a:t>.</a:t>
            </a:r>
          </a:p>
          <a:p>
            <a:pPr lvl="1"/>
            <a:r>
              <a:rPr lang="tr-TR" dirty="0"/>
              <a:t>Ö</a:t>
            </a:r>
            <a:r>
              <a:rPr lang="tr-TR" dirty="0" smtClean="0"/>
              <a:t>ğüt </a:t>
            </a:r>
            <a:r>
              <a:rPr lang="tr-TR" dirty="0"/>
              <a:t>vermeyin</a:t>
            </a:r>
            <a:r>
              <a:rPr lang="tr-TR" dirty="0" smtClean="0"/>
              <a:t>. </a:t>
            </a:r>
            <a:r>
              <a:rPr lang="tr-TR" dirty="0"/>
              <a:t>Açık, samimi ve inandırıcı </a:t>
            </a:r>
            <a:r>
              <a:rPr lang="tr-TR" dirty="0" smtClean="0"/>
              <a:t>olun.</a:t>
            </a:r>
          </a:p>
          <a:p>
            <a:pPr lvl="1"/>
            <a:r>
              <a:rPr lang="tr-TR" dirty="0"/>
              <a:t>Onu etiketlemekten kaçının, çünkü “kullanıcı olarak” etiketlenen kişiye yaklaşmak çok zordur.</a:t>
            </a:r>
          </a:p>
          <a:p>
            <a:pPr lvl="1"/>
            <a:r>
              <a:rPr lang="tr-TR" dirty="0"/>
              <a:t>Önyargılarınızın farkına varın (“Bunlar iflah olmaz”), böylece yanlış iletişim kurma olasılığını azaltırsınız</a:t>
            </a:r>
            <a:r>
              <a:rPr lang="tr-TR" dirty="0" smtClean="0"/>
              <a:t>.</a:t>
            </a:r>
          </a:p>
          <a:p>
            <a:pPr lvl="1"/>
            <a:r>
              <a:rPr lang="tr-TR" dirty="0"/>
              <a:t>Kendinizi onun yerine koymayı deneyerek onun düşünce, yaşantı ve korkularını anlamaya çalışın.</a:t>
            </a:r>
          </a:p>
          <a:p>
            <a:pPr lvl="1"/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816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MADDE BAĞIMLILIĞI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yapmamalı? </a:t>
            </a:r>
          </a:p>
          <a:p>
            <a:pPr lvl="1"/>
            <a:r>
              <a:rPr lang="tr-TR" dirty="0"/>
              <a:t>Kabullenmeme-İnkâr: “Yok, benim çocuğum asla kullanmaz.”</a:t>
            </a:r>
          </a:p>
          <a:p>
            <a:pPr lvl="1"/>
            <a:r>
              <a:rPr lang="tr-TR" dirty="0"/>
              <a:t>Kendini ve eşini suçlama: “Bu çocuk senin yüzünden böyle oldu.” “Biz iyi anne-baba olamadık.”</a:t>
            </a:r>
          </a:p>
          <a:p>
            <a:pPr lvl="1"/>
            <a:r>
              <a:rPr lang="tr-TR" dirty="0"/>
              <a:t>Hayal kırıklığı, çaresizlik duygusu: “Ben seni bunun için mi yetiştirdim?” “Her şey bitti, artık hiçbir şey eskisi gibi olamaz.”</a:t>
            </a:r>
          </a:p>
          <a:p>
            <a:pPr lvl="1"/>
            <a:r>
              <a:rPr lang="tr-TR" dirty="0"/>
              <a:t>Öfke: “Benim böyle bir çocuğum olamaz!”</a:t>
            </a:r>
          </a:p>
          <a:p>
            <a:pPr lvl="1"/>
            <a:r>
              <a:rPr lang="es-ES" dirty="0"/>
              <a:t>Çocuğu suçlama ve aşağılama: “Senden hiçbir şey olmaz.”</a:t>
            </a:r>
          </a:p>
          <a:p>
            <a:pPr lvl="1"/>
            <a:r>
              <a:rPr lang="sv-SE" dirty="0"/>
              <a:t>Uç kararlar alma: “Okul hayatın bitti</a:t>
            </a:r>
            <a:r>
              <a:rPr lang="sv-SE" dirty="0" smtClean="0"/>
              <a:t>.”</a:t>
            </a:r>
            <a:endParaRPr lang="tr-TR" dirty="0" smtClean="0"/>
          </a:p>
          <a:p>
            <a:pPr lvl="1"/>
            <a:r>
              <a:rPr lang="tr-TR" dirty="0" smtClean="0"/>
              <a:t>Okuldan uzaklaştırılma/atılma.</a:t>
            </a:r>
            <a:endParaRPr lang="sv-SE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0407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MADDE BAĞIMLILIĞI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Önleyici faktörler ve yaklaşımlar:</a:t>
            </a:r>
          </a:p>
          <a:p>
            <a:pPr lvl="1"/>
            <a:r>
              <a:rPr lang="tr-TR" dirty="0" smtClean="0"/>
              <a:t>Ergenlik dönemi hakkında bilgi sahibi olma.</a:t>
            </a:r>
          </a:p>
          <a:p>
            <a:pPr lvl="1"/>
            <a:r>
              <a:rPr lang="tr-TR" dirty="0" smtClean="0"/>
              <a:t>Uyuşturucu </a:t>
            </a:r>
            <a:r>
              <a:rPr lang="tr-TR" dirty="0"/>
              <a:t>maddeler ile ilgili yaşa uygun doğru </a:t>
            </a:r>
            <a:r>
              <a:rPr lang="tr-TR" dirty="0" smtClean="0"/>
              <a:t>bilgilenme.</a:t>
            </a:r>
          </a:p>
          <a:p>
            <a:pPr lvl="1"/>
            <a:r>
              <a:rPr lang="tr-TR" dirty="0" smtClean="0"/>
              <a:t>Olumlu ve güçlü aile bağları</a:t>
            </a:r>
          </a:p>
          <a:p>
            <a:pPr lvl="1"/>
            <a:r>
              <a:rPr lang="tr-TR" dirty="0" smtClean="0"/>
              <a:t>Anne-babaların </a:t>
            </a:r>
            <a:r>
              <a:rPr lang="tr-TR" dirty="0"/>
              <a:t>çocuklarıyla ilgili olmaları ve çocuklarının kimlerle arkadaşlık ettiğinden haberdar olmaları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Okul bağı; okula uyum, okulda kabul, akademik başarı</a:t>
            </a:r>
          </a:p>
          <a:p>
            <a:pPr lvl="1"/>
            <a:r>
              <a:rPr lang="tr-TR" dirty="0"/>
              <a:t>Cezalandırıcı önlemler ve toplumdan dışlamak yerine merhamet, yardım ve anlayış gerekiyor.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32516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MADDE BAĞIMLILIĞI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Önleyici faktörler ve yaklaşımlar:</a:t>
            </a:r>
          </a:p>
          <a:p>
            <a:pPr lvl="1"/>
            <a:r>
              <a:rPr lang="tr-TR" dirty="0" smtClean="0"/>
              <a:t>«Hayır» demeyi öğrenmesi. «Hayır, istemiyorum çünkü…»</a:t>
            </a:r>
          </a:p>
          <a:p>
            <a:pPr lvl="1"/>
            <a:r>
              <a:rPr lang="tr-TR" dirty="0" smtClean="0"/>
              <a:t>İstemediği bir şeye zorlandığında aile ile paylaşabilmesi</a:t>
            </a:r>
          </a:p>
          <a:p>
            <a:pPr lvl="1"/>
            <a:r>
              <a:rPr lang="tr-TR" dirty="0" smtClean="0"/>
              <a:t>Kısa ve uzun vadeli hedef koyabilme</a:t>
            </a:r>
          </a:p>
          <a:p>
            <a:pPr lvl="1"/>
            <a:r>
              <a:rPr lang="tr-TR" dirty="0" smtClean="0"/>
              <a:t>Neden okula gidiyor? Amacı ne? Nasıl bir hayat hayal ediyor?</a:t>
            </a:r>
          </a:p>
          <a:p>
            <a:pPr lvl="1"/>
            <a:r>
              <a:rPr lang="tr-TR" dirty="0" smtClean="0"/>
              <a:t>Madde kullanımı ile ilgili «İlerde kanser olursun.» gibi uzun vadeli söylemler yerine kısa vadedeki etkilerinden söz etmek.</a:t>
            </a:r>
          </a:p>
          <a:p>
            <a:pPr lvl="1"/>
            <a:r>
              <a:rPr lang="tr-TR" dirty="0" smtClean="0"/>
              <a:t>Ayak üstü bir konuşma yerine bu konuşmalara uygun bir ortam oluşturma ve zaman ayırabilme.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95164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TEKNOLOJİ BAĞIMLILIĞI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Teknoloji </a:t>
            </a:r>
            <a:r>
              <a:rPr lang="tr-TR" dirty="0"/>
              <a:t>bağımlılığı, teknolojiyi kullanmada </a:t>
            </a:r>
            <a:r>
              <a:rPr lang="tr-TR" dirty="0" smtClean="0"/>
              <a:t>ve </a:t>
            </a:r>
            <a:r>
              <a:rPr lang="tr-TR" dirty="0"/>
              <a:t>onunla ilişkide kişinin iradesini </a:t>
            </a:r>
            <a:r>
              <a:rPr lang="tr-TR" dirty="0" smtClean="0"/>
              <a:t>kaybetmesi</a:t>
            </a:r>
            <a:r>
              <a:rPr lang="tr-TR" dirty="0"/>
              <a:t>, kendini denetleyememesi </a:t>
            </a:r>
            <a:r>
              <a:rPr lang="tr-TR" dirty="0" smtClean="0"/>
              <a:t>ve </a:t>
            </a:r>
            <a:r>
              <a:rPr lang="tr-TR" dirty="0"/>
              <a:t>onsuz bir yaşam sürememeye </a:t>
            </a:r>
            <a:r>
              <a:rPr lang="tr-TR" dirty="0" smtClean="0"/>
              <a:t>başlaması </a:t>
            </a:r>
            <a:r>
              <a:rPr lang="tr-TR" dirty="0"/>
              <a:t>hâlidir.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36772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TEKNOLOJİ BAĞIMLILIĞI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Bağımlılık düzeyinde mi?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Harcanan vaktin giderek artması</a:t>
            </a:r>
          </a:p>
          <a:p>
            <a:pPr lvl="1"/>
            <a:r>
              <a:rPr lang="tr-TR" dirty="0" smtClean="0"/>
              <a:t>Bir problem yaratmasına rağmen kullanımının devam etmesi. Fiziksel, ruhsal, adli problemler gibi.</a:t>
            </a:r>
          </a:p>
          <a:p>
            <a:pPr lvl="1"/>
            <a:r>
              <a:rPr lang="tr-TR" dirty="0" smtClean="0"/>
              <a:t>Uzak kalınca huzursuzluk, öfke gibi yoksunluk</a:t>
            </a:r>
            <a:r>
              <a:rPr lang="tr-TR" dirty="0"/>
              <a:t> </a:t>
            </a:r>
            <a:r>
              <a:rPr lang="tr-TR" dirty="0" smtClean="0"/>
              <a:t>belirtileri</a:t>
            </a:r>
          </a:p>
          <a:p>
            <a:pPr lvl="1"/>
            <a:r>
              <a:rPr lang="tr-TR" dirty="0" smtClean="0"/>
              <a:t>Okul, aile, </a:t>
            </a:r>
            <a:r>
              <a:rPr lang="tr-TR" dirty="0" err="1" smtClean="0"/>
              <a:t>özbakım</a:t>
            </a:r>
            <a:r>
              <a:rPr lang="tr-TR" dirty="0" smtClean="0"/>
              <a:t> gibi sorumlulukların yerine getirilmesini engellemesi</a:t>
            </a:r>
          </a:p>
          <a:p>
            <a:pPr lvl="1"/>
            <a:r>
              <a:rPr lang="tr-TR" dirty="0" smtClean="0"/>
              <a:t>Sanal arkadaşlıklar ve takipçilerin, gerçekliğin yerini alıyor olması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431806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TEKNOLOJİ BAĞIMLILIĞI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tr-TR" sz="2400" dirty="0" smtClean="0"/>
              <a:t>Sebepleri;</a:t>
            </a:r>
          </a:p>
          <a:p>
            <a:pPr lvl="1"/>
            <a:endParaRPr lang="tr-TR" sz="2400" dirty="0" smtClean="0"/>
          </a:p>
          <a:p>
            <a:pPr lvl="2"/>
            <a:r>
              <a:rPr lang="tr-TR" sz="2000" dirty="0" smtClean="0"/>
              <a:t>Aile içi dinamikler</a:t>
            </a:r>
          </a:p>
          <a:p>
            <a:pPr lvl="2"/>
            <a:r>
              <a:rPr lang="tr-TR" sz="2000" dirty="0" smtClean="0"/>
              <a:t>Ailenin sürekli telefon, bilgisayar gibi ortamlarda vakit geçiriyor olması</a:t>
            </a:r>
          </a:p>
          <a:p>
            <a:pPr lvl="2"/>
            <a:r>
              <a:rPr lang="tr-TR" sz="2000" dirty="0" smtClean="0"/>
              <a:t>Merak</a:t>
            </a:r>
          </a:p>
          <a:p>
            <a:pPr lvl="2"/>
            <a:r>
              <a:rPr lang="tr-TR" sz="2000" dirty="0" smtClean="0"/>
              <a:t>Dış dünyada yapamadıklarını sanal ortamda yapabilmek</a:t>
            </a:r>
            <a:endParaRPr lang="tr-TR" sz="2000" dirty="0"/>
          </a:p>
          <a:p>
            <a:pPr lvl="2"/>
            <a:r>
              <a:rPr lang="tr-TR" sz="2000" dirty="0" smtClean="0"/>
              <a:t>Hedef eksikliği, boş vakit</a:t>
            </a:r>
          </a:p>
          <a:p>
            <a:pPr lvl="2"/>
            <a:r>
              <a:rPr lang="tr-TR" sz="2000" dirty="0" smtClean="0"/>
              <a:t>Sosyal ilişkide yetersizlik</a:t>
            </a:r>
          </a:p>
          <a:p>
            <a:pPr lvl="2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11227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TEKNOLOJİ BAĞIMLILIĞI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Ne yapılabilir?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Sanal ortamda elbette vakit geçirecek, bunu aileye hatırlatmak önemli.</a:t>
            </a:r>
          </a:p>
          <a:p>
            <a:pPr lvl="1"/>
            <a:r>
              <a:rPr lang="tr-TR" dirty="0" smtClean="0"/>
              <a:t>Aile içi paylaşımın artırılması</a:t>
            </a:r>
          </a:p>
          <a:p>
            <a:pPr lvl="1"/>
            <a:r>
              <a:rPr lang="tr-TR" dirty="0" smtClean="0"/>
              <a:t>Ailenin model olması</a:t>
            </a:r>
          </a:p>
          <a:p>
            <a:pPr lvl="1"/>
            <a:r>
              <a:rPr lang="tr-TR" dirty="0" smtClean="0"/>
              <a:t>Kullanımı kontrol altında tutmak; kimlerle, nasıl bir iletişim kuruyor?</a:t>
            </a:r>
          </a:p>
          <a:p>
            <a:pPr lvl="1"/>
            <a:r>
              <a:rPr lang="tr-TR" dirty="0" smtClean="0"/>
              <a:t>Alternatif oluşturmak</a:t>
            </a:r>
          </a:p>
          <a:p>
            <a:pPr lvl="1"/>
            <a:r>
              <a:rPr lang="tr-TR" dirty="0" smtClean="0"/>
              <a:t>Youtube gibi mecralarda ders, genel kültür gibi içerikleri takip etmesini sağlamak</a:t>
            </a:r>
          </a:p>
          <a:p>
            <a:pPr lvl="1"/>
            <a:r>
              <a:rPr lang="tr-TR" dirty="0" smtClean="0"/>
              <a:t>Bağımlılık kavramının bir kişilik yapılanmasını anlatabileceği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60126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sz="2800" dirty="0" smtClean="0"/>
              <a:t>TEŞEKKÜR EDERİM.</a:t>
            </a:r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Nurdan Begüm KAPLAN SOYLU</a:t>
            </a:r>
          </a:p>
          <a:p>
            <a:pPr marL="0" indent="0" algn="ctr"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Psikolojik Danışman</a:t>
            </a:r>
          </a:p>
          <a:p>
            <a:pPr marL="0" indent="0" algn="ctr">
              <a:buNone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Nureddin Erk Perihan Erk Mesleki ve Teknik Anadolu Lisesi</a:t>
            </a:r>
            <a:endParaRPr lang="tr-T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463" y="0"/>
            <a:ext cx="1700808" cy="170080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5663" y="60176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620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«BAĞIMLILIK» KAVRAMI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başka şeyle koşullu olma, bir başka şeye bağlı olma </a:t>
            </a:r>
            <a:r>
              <a:rPr lang="tr-TR" dirty="0" smtClean="0"/>
              <a:t>durumu</a:t>
            </a:r>
          </a:p>
          <a:p>
            <a:endParaRPr lang="tr-TR" dirty="0"/>
          </a:p>
          <a:p>
            <a:r>
              <a:rPr lang="tr-TR" dirty="0" smtClean="0"/>
              <a:t>«Neden bağımlılık?»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Bağımlılığın altında travma, duygusal acı yatar.</a:t>
            </a:r>
          </a:p>
          <a:p>
            <a:pPr lvl="1"/>
            <a:r>
              <a:rPr lang="tr-TR" dirty="0"/>
              <a:t>«Ağrılarımı azaltıyor, stresten uzaklaştırıyor; heyecan, canlılık veriyor, ortam yaratıyor</a:t>
            </a:r>
            <a:r>
              <a:rPr lang="tr-TR" dirty="0" smtClean="0"/>
              <a:t>.»</a:t>
            </a:r>
            <a:endParaRPr lang="tr-TR" dirty="0"/>
          </a:p>
          <a:p>
            <a:pPr lvl="1"/>
            <a:r>
              <a:rPr lang="tr-TR" dirty="0"/>
              <a:t>Yani bir başka deyişle bağımlılık, o kişinin başka bir şekilde karşılayamadığı önemli bir insani ihtiyacı karşılar.</a:t>
            </a:r>
          </a:p>
          <a:p>
            <a:pPr lvl="1"/>
            <a:endParaRPr lang="tr-TR" dirty="0" smtClean="0"/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116066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«BAĞIMLILIK» KAVRAMI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b="1" dirty="0" smtClean="0"/>
          </a:p>
          <a:p>
            <a:r>
              <a:rPr lang="tr-TR" dirty="0" smtClean="0"/>
              <a:t>Dolayısıyla belki de «neden bağımlılık?» </a:t>
            </a:r>
            <a:r>
              <a:rPr lang="tr-TR" dirty="0"/>
              <a:t>değil </a:t>
            </a:r>
            <a:r>
              <a:rPr lang="tr-TR" dirty="0" smtClean="0"/>
              <a:t>«neden </a:t>
            </a:r>
            <a:r>
              <a:rPr lang="tr-TR" dirty="0"/>
              <a:t>acı çekiyorsun</a:t>
            </a:r>
            <a:r>
              <a:rPr lang="tr-TR" dirty="0" smtClean="0"/>
              <a:t>?» sorusu.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9416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«BAĞIMLILIK» KAVRAMI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Her travma yaşayan bağımlı olmayabilir ama her bağımlının travması vardır.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Hiçbir çocuk bir sabah kalkıp «Ben bağımlı olacağım» demiyor. Bu bir tercihten ziyade duygusal bir acıya verilen bir tepki. Ve hiç kimse bile isteye acı çekmeyi tercih etmez.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98253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«BAĞIMLILIK» KAVRAMI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«Yaşadığımız bütün bu eğilip bükülmeler, yalnızca birkaç saatliğine kendimiz olmamak için.» </a:t>
            </a:r>
          </a:p>
          <a:p>
            <a:pPr marL="731520" lvl="2" indent="0">
              <a:buNone/>
            </a:pPr>
            <a:r>
              <a:rPr lang="tr-TR" dirty="0" smtClean="0"/>
              <a:t>- </a:t>
            </a:r>
            <a:r>
              <a:rPr lang="tr-TR" dirty="0" err="1" smtClean="0"/>
              <a:t>Keith</a:t>
            </a:r>
            <a:r>
              <a:rPr lang="tr-TR" dirty="0" smtClean="0"/>
              <a:t> </a:t>
            </a:r>
            <a:r>
              <a:rPr lang="tr-TR" dirty="0" err="1" smtClean="0"/>
              <a:t>Richards</a:t>
            </a:r>
            <a:r>
              <a:rPr lang="tr-TR" dirty="0" smtClean="0"/>
              <a:t>, </a:t>
            </a:r>
            <a:r>
              <a:rPr lang="tr-TR" dirty="0" err="1"/>
              <a:t>T</a:t>
            </a:r>
            <a:r>
              <a:rPr lang="tr-TR" dirty="0" err="1" smtClean="0"/>
              <a:t>he</a:t>
            </a:r>
            <a:r>
              <a:rPr lang="tr-TR" dirty="0" smtClean="0"/>
              <a:t> Rolling Stone grubu gitaristi, eroin bağımlısı.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362990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MADDE BAĞIMLILIĞI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Madde </a:t>
            </a:r>
            <a:r>
              <a:rPr lang="tr-TR" dirty="0"/>
              <a:t>bağımlılığı, vücudun işlevlerini olumsuz yönde etkileyen maddelerin kullanılması, bundan dolayı zarar görüldüğü hâlde bu maddelerin kullanımının bırakılamamasıdır.</a:t>
            </a:r>
          </a:p>
        </p:txBody>
      </p:sp>
    </p:spTree>
    <p:extLst>
      <p:ext uri="{BB962C8B-B14F-4D97-AF65-F5344CB8AC3E}">
        <p14:creationId xmlns:p14="http://schemas.microsoft.com/office/powerpoint/2010/main" xmlns="" val="164368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MADDE BAĞIMLILIĞI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Kullanılan maddeye tolerans gelişmesi</a:t>
            </a:r>
          </a:p>
          <a:p>
            <a:r>
              <a:rPr lang="tr-TR" dirty="0"/>
              <a:t>Madde kesildiğinde ya da azaltıldığında yoksunluk belirtilerinin ortaya çıkması</a:t>
            </a:r>
          </a:p>
          <a:p>
            <a:r>
              <a:rPr lang="tr-TR" dirty="0"/>
              <a:t>Madde kullanımını denetlemek ya da bırakmak için yapılan ama boşa çıkan çabalar</a:t>
            </a:r>
          </a:p>
          <a:p>
            <a:r>
              <a:rPr lang="tr-TR" dirty="0"/>
              <a:t>Maddeyi sağlamak, kullanmak ya da bırakmak için büyük zaman harcama</a:t>
            </a:r>
          </a:p>
          <a:p>
            <a:r>
              <a:rPr lang="tr-TR" dirty="0"/>
              <a:t>Madde kullanımı nedeni ile sosyal, mesleki ve kişisel etkinliklerin olumsuz etkilenmesi</a:t>
            </a:r>
          </a:p>
          <a:p>
            <a:r>
              <a:rPr lang="tr-TR" dirty="0"/>
              <a:t>Maddenin daha uzun ve yüksek miktarlarda alınması</a:t>
            </a:r>
          </a:p>
          <a:p>
            <a:r>
              <a:rPr lang="tr-TR" dirty="0"/>
              <a:t>Fiziksel ya da ruhsal sorunların ortaya çıkmasına ya da artmasına rağmen madde kullanımını sürdürmek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092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MADDE BAĞIMLILIĞI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Risk faktörleri:</a:t>
            </a:r>
          </a:p>
          <a:p>
            <a:pPr lvl="1"/>
            <a:r>
              <a:rPr lang="tr-TR" dirty="0"/>
              <a:t>P</a:t>
            </a:r>
            <a:r>
              <a:rPr lang="tr-TR" dirty="0" smtClean="0"/>
              <a:t>sikolojik </a:t>
            </a:r>
            <a:r>
              <a:rPr lang="tr-TR" dirty="0"/>
              <a:t>sorunları olan ya da herhangi bir madde bağımlılığı bulunan ebeveynin çocukları daha büyük risk </a:t>
            </a:r>
            <a:r>
              <a:rPr lang="tr-TR" dirty="0" smtClean="0"/>
              <a:t>altındadırlar. Kaotik aile ortamı.</a:t>
            </a:r>
          </a:p>
          <a:p>
            <a:pPr lvl="1"/>
            <a:r>
              <a:rPr lang="tr-TR" dirty="0"/>
              <a:t>Ebeveyn-çocuk arasında bağlanma ve ilgi eksikliği (özellikle 'Baba' rolünün ev ortamında eksikliği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Bağımlılık aynı zamanda bir sınır problemidir. Ailedeki sınırların netleştirilmemiş olması.</a:t>
            </a:r>
            <a:endParaRPr lang="tr-TR" dirty="0"/>
          </a:p>
          <a:p>
            <a:pPr lvl="1"/>
            <a:r>
              <a:rPr lang="tr-TR" dirty="0"/>
              <a:t>Okul başarısında düşüş</a:t>
            </a:r>
          </a:p>
          <a:p>
            <a:pPr lvl="1"/>
            <a:r>
              <a:rPr lang="tr-TR" dirty="0" smtClean="0"/>
              <a:t>Ergenlik dönemi gereği risk almaya dönük yüksek eğilim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377105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MADDE BAĞIMLILIĞI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Uyuşturucu olarak kullanılan maddelerin kimyasal yapıları birbirinden farklıdır. Kullanıldıklarında merkezi sinir sisteminin farklı bölümlerini etkileyerek fiziksel ve psikolojik tahribata yol açarlar. </a:t>
            </a:r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 smtClean="0"/>
              <a:t>Uyuşturucu </a:t>
            </a:r>
            <a:r>
              <a:rPr lang="tr-TR" sz="2000" dirty="0"/>
              <a:t>maddelerin hiçbir güvenli kullanım şekli yoktur. Kullanan herkes için bağımlı olma riski eşittir</a:t>
            </a:r>
            <a:r>
              <a:rPr lang="tr-TR" sz="2000" dirty="0" smtClean="0"/>
              <a:t>.</a:t>
            </a:r>
          </a:p>
          <a:p>
            <a:endParaRPr lang="tr-TR" sz="2000" dirty="0" smtClean="0"/>
          </a:p>
          <a:p>
            <a:r>
              <a:rPr lang="tr-TR" sz="2000" dirty="0"/>
              <a:t>Hücrelerimiz vücuda giren her maddeyi tanır ve bir daha unutmamak üzere hafızasına alır. Hücresel öğrenme süreci denen bu durum herkes için geçerlidir.</a:t>
            </a:r>
          </a:p>
        </p:txBody>
      </p:sp>
    </p:spTree>
    <p:extLst>
      <p:ext uri="{BB962C8B-B14F-4D97-AF65-F5344CB8AC3E}">
        <p14:creationId xmlns:p14="http://schemas.microsoft.com/office/powerpoint/2010/main" xmlns="" val="200891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620</TotalTime>
  <Words>950</Words>
  <Application>Microsoft Office PowerPoint</Application>
  <PresentationFormat>Ekran Gösterisi (4:3)</PresentationFormat>
  <Paragraphs>142</Paragraphs>
  <Slides>18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Cumba</vt:lpstr>
      <vt:lpstr>BAĞIMLILIKLA MÜCADELEDE VE BİLİNÇLİ TEKNOLOJİ KULLANIMINDA AİLENİN ROLÜ</vt:lpstr>
      <vt:lpstr>«BAĞIMLILIK» KAVRAMI</vt:lpstr>
      <vt:lpstr>«BAĞIMLILIK» KAVRAMI</vt:lpstr>
      <vt:lpstr>«BAĞIMLILIK» KAVRAMI</vt:lpstr>
      <vt:lpstr>«BAĞIMLILIK» KAVRAMI</vt:lpstr>
      <vt:lpstr>MADDE BAĞIMLILIĞI</vt:lpstr>
      <vt:lpstr>MADDE BAĞIMLILIĞI</vt:lpstr>
      <vt:lpstr>MADDE BAĞIMLILIĞI</vt:lpstr>
      <vt:lpstr>MADDE BAĞIMLILIĞI</vt:lpstr>
      <vt:lpstr>MADDE BAĞIMLILIĞI</vt:lpstr>
      <vt:lpstr>MADDE BAĞIMLILIĞI</vt:lpstr>
      <vt:lpstr>MADDE BAĞIMLILIĞI</vt:lpstr>
      <vt:lpstr>MADDE BAĞIMLILIĞI</vt:lpstr>
      <vt:lpstr>TEKNOLOJİ BAĞIMLILIĞI</vt:lpstr>
      <vt:lpstr>TEKNOLOJİ BAĞIMLILIĞI</vt:lpstr>
      <vt:lpstr>TEKNOLOJİ BAĞIMLILIĞI</vt:lpstr>
      <vt:lpstr>TEKNOLOJİ BAĞIMLILIĞI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BAĞIMLILIKLA MÜCADELEDE VE BİLİNÇLİ TEKNOLOJİ KULLANIMINDA AİLENİN ROLÜ</dc:title>
  <dc:creator>Soylu</dc:creator>
  <cp:lastModifiedBy>SerdeNurdane</cp:lastModifiedBy>
  <cp:revision>26</cp:revision>
  <dcterms:created xsi:type="dcterms:W3CDTF">2021-02-20T16:39:29Z</dcterms:created>
  <dcterms:modified xsi:type="dcterms:W3CDTF">2022-12-28T06:45:02Z</dcterms:modified>
</cp:coreProperties>
</file>